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</p:sldIdLst>
  <p:sldSz cx="18288000" cy="10287000"/>
  <p:notesSz cx="6858000" cy="9144000"/>
  <p:embeddedFontLst>
    <p:embeddedFont>
      <p:font typeface="Canva Sans" panose="020B0604020202020204" charset="0"/>
      <p:regular r:id="rId5"/>
    </p:embeddedFont>
    <p:embeddedFont>
      <p:font typeface="Canva Sans Bold" panose="020B0604020202020204" charset="0"/>
      <p:regular r:id="rId6"/>
    </p:embeddedFont>
    <p:embeddedFont>
      <p:font typeface="Roboto" panose="020F0502020204030204" pitchFamily="2" charset="0"/>
      <p:regular r:id="rId7"/>
    </p:embeddedFont>
    <p:embeddedFont>
      <p:font typeface="Roboto Bold" panose="020B0604020202020204" charset="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6AD6D">
                <a:alpha val="100000"/>
              </a:srgbClr>
            </a:gs>
            <a:gs pos="50000">
              <a:srgbClr val="FFF8E5">
                <a:alpha val="100000"/>
              </a:srgbClr>
            </a:gs>
            <a:gs pos="100000">
              <a:srgbClr val="DECDA1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5325" y="2820270"/>
            <a:ext cx="4656066" cy="6330696"/>
            <a:chOff x="0" y="0"/>
            <a:chExt cx="1226289" cy="16673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26289" cy="1667344"/>
            </a:xfrm>
            <a:custGeom>
              <a:avLst/>
              <a:gdLst/>
              <a:ahLst/>
              <a:cxnLst/>
              <a:rect l="l" t="t" r="r" b="b"/>
              <a:pathLst>
                <a:path w="1226289" h="1667344">
                  <a:moveTo>
                    <a:pt x="0" y="0"/>
                  </a:moveTo>
                  <a:lnTo>
                    <a:pt x="1226289" y="0"/>
                  </a:lnTo>
                  <a:lnTo>
                    <a:pt x="1226289" y="1667344"/>
                  </a:lnTo>
                  <a:lnTo>
                    <a:pt x="0" y="1667344"/>
                  </a:lnTo>
                  <a:close/>
                </a:path>
              </a:pathLst>
            </a:custGeom>
            <a:gradFill rotWithShape="1">
              <a:gsLst>
                <a:gs pos="0">
                  <a:srgbClr val="C6AD6D">
                    <a:alpha val="100000"/>
                  </a:srgbClr>
                </a:gs>
                <a:gs pos="50000">
                  <a:srgbClr val="FFF8E5">
                    <a:alpha val="100000"/>
                  </a:srgbClr>
                </a:gs>
                <a:gs pos="100000">
                  <a:srgbClr val="DECDA1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226289" cy="17244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98090" y="3203291"/>
            <a:ext cx="11668580" cy="766048"/>
            <a:chOff x="0" y="0"/>
            <a:chExt cx="3073206" cy="20175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073206" cy="201757"/>
            </a:xfrm>
            <a:custGeom>
              <a:avLst/>
              <a:gdLst/>
              <a:ahLst/>
              <a:cxnLst/>
              <a:rect l="l" t="t" r="r" b="b"/>
              <a:pathLst>
                <a:path w="3073206" h="201757">
                  <a:moveTo>
                    <a:pt x="0" y="0"/>
                  </a:moveTo>
                  <a:lnTo>
                    <a:pt x="3073206" y="0"/>
                  </a:lnTo>
                  <a:lnTo>
                    <a:pt x="3073206" y="201757"/>
                  </a:lnTo>
                  <a:lnTo>
                    <a:pt x="0" y="201757"/>
                  </a:lnTo>
                  <a:close/>
                </a:path>
              </a:pathLst>
            </a:custGeom>
            <a:gradFill rotWithShape="1">
              <a:gsLst>
                <a:gs pos="0">
                  <a:srgbClr val="C6AD6D">
                    <a:alpha val="100000"/>
                  </a:srgbClr>
                </a:gs>
                <a:gs pos="100000">
                  <a:srgbClr val="FFF8E5">
                    <a:alpha val="100000"/>
                  </a:srgbClr>
                </a:gs>
              </a:gsLst>
              <a:lin ang="0"/>
            </a:gradFill>
            <a:ln w="38100" cap="sq">
              <a:gradFill>
                <a:gsLst>
                  <a:gs pos="0">
                    <a:srgbClr val="060401">
                      <a:alpha val="100000"/>
                    </a:srgbClr>
                  </a:gs>
                  <a:gs pos="50000">
                    <a:srgbClr val="FBED90">
                      <a:alpha val="100000"/>
                    </a:srgbClr>
                  </a:gs>
                  <a:gs pos="100000">
                    <a:srgbClr val="060401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3073206" cy="2779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4479"/>
                </a:lnSpc>
              </a:pPr>
              <a:r>
                <a:rPr lang="en-US" sz="3199">
                  <a:solidFill>
                    <a:srgbClr val="060401"/>
                  </a:solidFill>
                  <a:latin typeface="Roboto"/>
                  <a:ea typeface="Roboto"/>
                  <a:cs typeface="Roboto"/>
                  <a:sym typeface="Roboto"/>
                </a:rPr>
                <a:t>Name: 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98090" y="4070885"/>
            <a:ext cx="11668580" cy="630920"/>
            <a:chOff x="0" y="0"/>
            <a:chExt cx="3073206" cy="16616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073206" cy="166168"/>
            </a:xfrm>
            <a:custGeom>
              <a:avLst/>
              <a:gdLst/>
              <a:ahLst/>
              <a:cxnLst/>
              <a:rect l="l" t="t" r="r" b="b"/>
              <a:pathLst>
                <a:path w="3073206" h="166168">
                  <a:moveTo>
                    <a:pt x="0" y="0"/>
                  </a:moveTo>
                  <a:lnTo>
                    <a:pt x="3073206" y="0"/>
                  </a:lnTo>
                  <a:lnTo>
                    <a:pt x="3073206" y="166168"/>
                  </a:lnTo>
                  <a:lnTo>
                    <a:pt x="0" y="166168"/>
                  </a:lnTo>
                  <a:close/>
                </a:path>
              </a:pathLst>
            </a:custGeom>
            <a:gradFill rotWithShape="1">
              <a:gsLst>
                <a:gs pos="0">
                  <a:srgbClr val="C6AD6D">
                    <a:alpha val="100000"/>
                  </a:srgbClr>
                </a:gs>
                <a:gs pos="100000">
                  <a:srgbClr val="FFF8E5">
                    <a:alpha val="100000"/>
                  </a:srgbClr>
                </a:gs>
              </a:gsLst>
              <a:lin ang="0"/>
            </a:gradFill>
            <a:ln w="38100" cap="sq">
              <a:gradFill>
                <a:gsLst>
                  <a:gs pos="0">
                    <a:srgbClr val="060401">
                      <a:alpha val="100000"/>
                    </a:srgbClr>
                  </a:gs>
                  <a:gs pos="50000">
                    <a:srgbClr val="FBED90">
                      <a:alpha val="100000"/>
                    </a:srgbClr>
                  </a:gs>
                  <a:gs pos="100000">
                    <a:srgbClr val="060401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3073206" cy="2137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3499"/>
                </a:lnSpc>
              </a:pPr>
              <a:r>
                <a:rPr lang="en-US" sz="2499">
                  <a:solidFill>
                    <a:srgbClr val="060401"/>
                  </a:solidFill>
                  <a:latin typeface="Roboto"/>
                  <a:ea typeface="Roboto"/>
                  <a:cs typeface="Roboto"/>
                  <a:sym typeface="Roboto"/>
                </a:rPr>
                <a:t>Current Designation: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98090" y="5190679"/>
            <a:ext cx="11668580" cy="1570828"/>
            <a:chOff x="0" y="0"/>
            <a:chExt cx="3073206" cy="41371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073206" cy="413716"/>
            </a:xfrm>
            <a:custGeom>
              <a:avLst/>
              <a:gdLst/>
              <a:ahLst/>
              <a:cxnLst/>
              <a:rect l="l" t="t" r="r" b="b"/>
              <a:pathLst>
                <a:path w="3073206" h="413716">
                  <a:moveTo>
                    <a:pt x="0" y="0"/>
                  </a:moveTo>
                  <a:lnTo>
                    <a:pt x="3073206" y="0"/>
                  </a:lnTo>
                  <a:lnTo>
                    <a:pt x="3073206" y="413716"/>
                  </a:lnTo>
                  <a:lnTo>
                    <a:pt x="0" y="413716"/>
                  </a:lnTo>
                  <a:close/>
                </a:path>
              </a:pathLst>
            </a:custGeom>
            <a:gradFill rotWithShape="1">
              <a:gsLst>
                <a:gs pos="0">
                  <a:srgbClr val="C6AD6D">
                    <a:alpha val="100000"/>
                  </a:srgbClr>
                </a:gs>
                <a:gs pos="100000">
                  <a:srgbClr val="FFF8E5">
                    <a:alpha val="100000"/>
                  </a:srgbClr>
                </a:gs>
              </a:gsLst>
              <a:lin ang="0"/>
            </a:gradFill>
            <a:ln w="38100" cap="sq">
              <a:gradFill>
                <a:gsLst>
                  <a:gs pos="0">
                    <a:srgbClr val="060401">
                      <a:alpha val="100000"/>
                    </a:srgbClr>
                  </a:gs>
                  <a:gs pos="50000">
                    <a:srgbClr val="FBED90">
                      <a:alpha val="100000"/>
                    </a:srgbClr>
                  </a:gs>
                  <a:gs pos="100000">
                    <a:srgbClr val="060401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3073206" cy="4613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3080"/>
                </a:lnSpc>
              </a:pPr>
              <a:r>
                <a:rPr lang="en-US" sz="2200">
                  <a:solidFill>
                    <a:srgbClr val="060401"/>
                  </a:solidFill>
                  <a:latin typeface="Roboto"/>
                  <a:ea typeface="Roboto"/>
                  <a:cs typeface="Roboto"/>
                  <a:sym typeface="Roboto"/>
                </a:rPr>
                <a:t>PRESENTATION TOPIC</a:t>
              </a:r>
            </a:p>
            <a:p>
              <a:pPr algn="l">
                <a:lnSpc>
                  <a:spcPts val="3499"/>
                </a:lnSpc>
              </a:pPr>
              <a:endParaRPr lang="en-US" sz="2200">
                <a:solidFill>
                  <a:srgbClr val="06040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algn="l">
                <a:lnSpc>
                  <a:spcPts val="3499"/>
                </a:lnSpc>
              </a:pPr>
              <a:endParaRPr lang="en-US" sz="2200">
                <a:solidFill>
                  <a:srgbClr val="06040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998090" y="7186214"/>
            <a:ext cx="11668580" cy="1895322"/>
            <a:chOff x="0" y="0"/>
            <a:chExt cx="3073206" cy="49918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073206" cy="499180"/>
            </a:xfrm>
            <a:custGeom>
              <a:avLst/>
              <a:gdLst/>
              <a:ahLst/>
              <a:cxnLst/>
              <a:rect l="l" t="t" r="r" b="b"/>
              <a:pathLst>
                <a:path w="3073206" h="499180">
                  <a:moveTo>
                    <a:pt x="0" y="0"/>
                  </a:moveTo>
                  <a:lnTo>
                    <a:pt x="3073206" y="0"/>
                  </a:lnTo>
                  <a:lnTo>
                    <a:pt x="3073206" y="499180"/>
                  </a:lnTo>
                  <a:lnTo>
                    <a:pt x="0" y="499180"/>
                  </a:lnTo>
                  <a:close/>
                </a:path>
              </a:pathLst>
            </a:custGeom>
            <a:gradFill rotWithShape="1">
              <a:gsLst>
                <a:gs pos="0">
                  <a:srgbClr val="C6AD6D">
                    <a:alpha val="100000"/>
                  </a:srgbClr>
                </a:gs>
                <a:gs pos="100000">
                  <a:srgbClr val="FFF8E5">
                    <a:alpha val="100000"/>
                  </a:srgbClr>
                </a:gs>
              </a:gsLst>
              <a:lin ang="0"/>
            </a:gradFill>
            <a:ln w="38100" cap="sq">
              <a:gradFill>
                <a:gsLst>
                  <a:gs pos="0">
                    <a:srgbClr val="060401">
                      <a:alpha val="100000"/>
                    </a:srgbClr>
                  </a:gs>
                  <a:gs pos="50000">
                    <a:srgbClr val="FBED90">
                      <a:alpha val="100000"/>
                    </a:srgbClr>
                  </a:gs>
                  <a:gs pos="100000">
                    <a:srgbClr val="060401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3073206" cy="5468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3080"/>
                </a:lnSpc>
              </a:pPr>
              <a:r>
                <a:rPr lang="en-US" sz="2200">
                  <a:solidFill>
                    <a:srgbClr val="060401"/>
                  </a:solidFill>
                  <a:latin typeface="Roboto"/>
                  <a:ea typeface="Roboto"/>
                  <a:cs typeface="Roboto"/>
                  <a:sym typeface="Roboto"/>
                </a:rPr>
                <a:t>SPEAKER HIGHLIGHTS</a:t>
              </a:r>
            </a:p>
            <a:p>
              <a:pPr algn="l">
                <a:lnSpc>
                  <a:spcPts val="3499"/>
                </a:lnSpc>
              </a:pPr>
              <a:r>
                <a:rPr lang="en-US" sz="2499">
                  <a:solidFill>
                    <a:srgbClr val="060401"/>
                  </a:solidFill>
                  <a:latin typeface="Roboto"/>
                  <a:ea typeface="Roboto"/>
                  <a:cs typeface="Roboto"/>
                  <a:sym typeface="Roboto"/>
                </a:rPr>
                <a:t>Honors &amp; Achievements:</a:t>
              </a:r>
            </a:p>
            <a:p>
              <a:pPr algn="l">
                <a:lnSpc>
                  <a:spcPts val="3499"/>
                </a:lnSpc>
              </a:pPr>
              <a:r>
                <a:rPr lang="en-US" sz="2499">
                  <a:solidFill>
                    <a:srgbClr val="060401"/>
                  </a:solidFill>
                  <a:latin typeface="Roboto"/>
                  <a:ea typeface="Roboto"/>
                  <a:cs typeface="Roboto"/>
                  <a:sym typeface="Roboto"/>
                </a:rPr>
                <a:t>(Maximum 3 points)</a:t>
              </a:r>
            </a:p>
            <a:p>
              <a:pPr algn="l">
                <a:lnSpc>
                  <a:spcPts val="3499"/>
                </a:lnSpc>
              </a:pPr>
              <a:endParaRPr lang="en-US" sz="2499">
                <a:solidFill>
                  <a:srgbClr val="06040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260353" y="5545990"/>
            <a:ext cx="3415252" cy="430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43"/>
              </a:lnSpc>
            </a:pPr>
            <a:r>
              <a:rPr lang="en-US" sz="253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PHOTO COMES HERE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028700" y="3203291"/>
            <a:ext cx="3878559" cy="5529750"/>
            <a:chOff x="0" y="0"/>
            <a:chExt cx="1021513" cy="145639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21514" cy="1456395"/>
            </a:xfrm>
            <a:custGeom>
              <a:avLst/>
              <a:gdLst/>
              <a:ahLst/>
              <a:cxnLst/>
              <a:rect l="l" t="t" r="r" b="b"/>
              <a:pathLst>
                <a:path w="1021514" h="1456395">
                  <a:moveTo>
                    <a:pt x="0" y="0"/>
                  </a:moveTo>
                  <a:lnTo>
                    <a:pt x="1021514" y="0"/>
                  </a:lnTo>
                  <a:lnTo>
                    <a:pt x="1021514" y="1456395"/>
                  </a:lnTo>
                  <a:lnTo>
                    <a:pt x="0" y="1456395"/>
                  </a:lnTo>
                  <a:close/>
                </a:path>
              </a:pathLst>
            </a:custGeom>
            <a:ln w="38100" cap="sq">
              <a:gradFill>
                <a:gsLst>
                  <a:gs pos="0">
                    <a:srgbClr val="060401">
                      <a:alpha val="100000"/>
                    </a:srgbClr>
                  </a:gs>
                  <a:gs pos="50000">
                    <a:srgbClr val="FBED90">
                      <a:alpha val="100000"/>
                    </a:srgbClr>
                  </a:gs>
                  <a:gs pos="100000">
                    <a:srgbClr val="060401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1021513" cy="15040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3499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0" y="0"/>
            <a:ext cx="18288000" cy="2113068"/>
          </a:xfrm>
          <a:custGeom>
            <a:avLst/>
            <a:gdLst/>
            <a:ahLst/>
            <a:cxnLst/>
            <a:rect l="l" t="t" r="r" b="b"/>
            <a:pathLst>
              <a:path w="18288000" h="2113068">
                <a:moveTo>
                  <a:pt x="0" y="0"/>
                </a:moveTo>
                <a:lnTo>
                  <a:pt x="18288000" y="0"/>
                </a:lnTo>
                <a:lnTo>
                  <a:pt x="18288000" y="2113068"/>
                </a:lnTo>
                <a:lnTo>
                  <a:pt x="0" y="21130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386827"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5998090" y="2495150"/>
            <a:ext cx="11668580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Up Next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6AD6D">
                <a:alpha val="100000"/>
              </a:srgbClr>
            </a:gs>
            <a:gs pos="50000">
              <a:srgbClr val="FFF8E5">
                <a:alpha val="100000"/>
              </a:srgbClr>
            </a:gs>
            <a:gs pos="100000">
              <a:srgbClr val="DECDA1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5325" y="2820270"/>
            <a:ext cx="4545523" cy="6330696"/>
            <a:chOff x="0" y="0"/>
            <a:chExt cx="1197175" cy="16673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97175" cy="1667344"/>
            </a:xfrm>
            <a:custGeom>
              <a:avLst/>
              <a:gdLst/>
              <a:ahLst/>
              <a:cxnLst/>
              <a:rect l="l" t="t" r="r" b="b"/>
              <a:pathLst>
                <a:path w="1197175" h="1667344">
                  <a:moveTo>
                    <a:pt x="0" y="0"/>
                  </a:moveTo>
                  <a:lnTo>
                    <a:pt x="1197175" y="0"/>
                  </a:lnTo>
                  <a:lnTo>
                    <a:pt x="1197175" y="1667344"/>
                  </a:lnTo>
                  <a:lnTo>
                    <a:pt x="0" y="1667344"/>
                  </a:lnTo>
                  <a:close/>
                </a:path>
              </a:pathLst>
            </a:custGeom>
            <a:gradFill rotWithShape="1">
              <a:gsLst>
                <a:gs pos="0">
                  <a:srgbClr val="C6AD6D">
                    <a:alpha val="100000"/>
                  </a:srgbClr>
                </a:gs>
                <a:gs pos="50000">
                  <a:srgbClr val="FFF8E5">
                    <a:alpha val="100000"/>
                  </a:srgbClr>
                </a:gs>
                <a:gs pos="100000">
                  <a:srgbClr val="DECDA1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197175" cy="17244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28700" y="3149672"/>
            <a:ext cx="3878559" cy="5652843"/>
          </a:xfrm>
          <a:custGeom>
            <a:avLst/>
            <a:gdLst/>
            <a:ahLst/>
            <a:cxnLst/>
            <a:rect l="l" t="t" r="r" b="b"/>
            <a:pathLst>
              <a:path w="3878559" h="5652843">
                <a:moveTo>
                  <a:pt x="0" y="0"/>
                </a:moveTo>
                <a:lnTo>
                  <a:pt x="3878559" y="0"/>
                </a:lnTo>
                <a:lnTo>
                  <a:pt x="3878559" y="5652842"/>
                </a:lnTo>
                <a:lnTo>
                  <a:pt x="0" y="56528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0177" r="-49615" b="-19165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6007615" y="3057955"/>
            <a:ext cx="11668580" cy="766048"/>
            <a:chOff x="0" y="0"/>
            <a:chExt cx="3073206" cy="20175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073206" cy="201757"/>
            </a:xfrm>
            <a:custGeom>
              <a:avLst/>
              <a:gdLst/>
              <a:ahLst/>
              <a:cxnLst/>
              <a:rect l="l" t="t" r="r" b="b"/>
              <a:pathLst>
                <a:path w="3073206" h="201757">
                  <a:moveTo>
                    <a:pt x="0" y="0"/>
                  </a:moveTo>
                  <a:lnTo>
                    <a:pt x="3073206" y="0"/>
                  </a:lnTo>
                  <a:lnTo>
                    <a:pt x="3073206" y="201757"/>
                  </a:lnTo>
                  <a:lnTo>
                    <a:pt x="0" y="201757"/>
                  </a:lnTo>
                  <a:close/>
                </a:path>
              </a:pathLst>
            </a:custGeom>
            <a:gradFill rotWithShape="1">
              <a:gsLst>
                <a:gs pos="0">
                  <a:srgbClr val="C6AD6D">
                    <a:alpha val="100000"/>
                  </a:srgbClr>
                </a:gs>
                <a:gs pos="100000">
                  <a:srgbClr val="FFF8E5">
                    <a:alpha val="100000"/>
                  </a:srgbClr>
                </a:gs>
              </a:gsLst>
              <a:lin ang="0"/>
            </a:gradFill>
            <a:ln w="38100" cap="sq">
              <a:gradFill>
                <a:gsLst>
                  <a:gs pos="0">
                    <a:srgbClr val="060401">
                      <a:alpha val="100000"/>
                    </a:srgbClr>
                  </a:gs>
                  <a:gs pos="50000">
                    <a:srgbClr val="FBED90">
                      <a:alpha val="100000"/>
                    </a:srgbClr>
                  </a:gs>
                  <a:gs pos="100000">
                    <a:srgbClr val="060401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3073206" cy="2779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4479"/>
                </a:lnSpc>
              </a:pPr>
              <a:r>
                <a:rPr lang="en-US" sz="3199" b="1">
                  <a:solidFill>
                    <a:srgbClr val="060401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Dr Jane Doe</a:t>
              </a:r>
              <a:r>
                <a:rPr lang="en-US" sz="3199">
                  <a:solidFill>
                    <a:srgbClr val="060401"/>
                  </a:solidFill>
                  <a:latin typeface="Roboto"/>
                  <a:ea typeface="Roboto"/>
                  <a:cs typeface="Roboto"/>
                  <a:sym typeface="Roboto"/>
                </a:rPr>
                <a:t>, MDS, Oral &amp; Maxillofacial Surgery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98090" y="3927000"/>
            <a:ext cx="11668580" cy="630920"/>
            <a:chOff x="0" y="0"/>
            <a:chExt cx="3073206" cy="16616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073206" cy="166168"/>
            </a:xfrm>
            <a:custGeom>
              <a:avLst/>
              <a:gdLst/>
              <a:ahLst/>
              <a:cxnLst/>
              <a:rect l="l" t="t" r="r" b="b"/>
              <a:pathLst>
                <a:path w="3073206" h="166168">
                  <a:moveTo>
                    <a:pt x="0" y="0"/>
                  </a:moveTo>
                  <a:lnTo>
                    <a:pt x="3073206" y="0"/>
                  </a:lnTo>
                  <a:lnTo>
                    <a:pt x="3073206" y="166168"/>
                  </a:lnTo>
                  <a:lnTo>
                    <a:pt x="0" y="166168"/>
                  </a:lnTo>
                  <a:close/>
                </a:path>
              </a:pathLst>
            </a:custGeom>
            <a:gradFill rotWithShape="1">
              <a:gsLst>
                <a:gs pos="0">
                  <a:srgbClr val="C6AD6D">
                    <a:alpha val="100000"/>
                  </a:srgbClr>
                </a:gs>
                <a:gs pos="100000">
                  <a:srgbClr val="FFF8E5">
                    <a:alpha val="100000"/>
                  </a:srgbClr>
                </a:gs>
              </a:gsLst>
              <a:lin ang="0"/>
            </a:gradFill>
            <a:ln w="38100" cap="sq">
              <a:gradFill>
                <a:gsLst>
                  <a:gs pos="0">
                    <a:srgbClr val="060401">
                      <a:alpha val="100000"/>
                    </a:srgbClr>
                  </a:gs>
                  <a:gs pos="50000">
                    <a:srgbClr val="FBED90">
                      <a:alpha val="100000"/>
                    </a:srgbClr>
                  </a:gs>
                  <a:gs pos="100000">
                    <a:srgbClr val="060401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3073206" cy="2137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3499"/>
                </a:lnSpc>
              </a:pPr>
              <a:r>
                <a:rPr lang="en-US" sz="2499">
                  <a:solidFill>
                    <a:srgbClr val="060401"/>
                  </a:solidFill>
                  <a:latin typeface="Roboto"/>
                  <a:ea typeface="Roboto"/>
                  <a:cs typeface="Roboto"/>
                  <a:sym typeface="Roboto"/>
                </a:rPr>
                <a:t>HOD of Department of Oral &amp; Maxillofacial Surgery | University/Hospital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98090" y="4919870"/>
            <a:ext cx="11668580" cy="1189828"/>
            <a:chOff x="0" y="0"/>
            <a:chExt cx="3073206" cy="31337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073206" cy="313370"/>
            </a:xfrm>
            <a:custGeom>
              <a:avLst/>
              <a:gdLst/>
              <a:ahLst/>
              <a:cxnLst/>
              <a:rect l="l" t="t" r="r" b="b"/>
              <a:pathLst>
                <a:path w="3073206" h="313370">
                  <a:moveTo>
                    <a:pt x="0" y="0"/>
                  </a:moveTo>
                  <a:lnTo>
                    <a:pt x="3073206" y="0"/>
                  </a:lnTo>
                  <a:lnTo>
                    <a:pt x="3073206" y="313370"/>
                  </a:lnTo>
                  <a:lnTo>
                    <a:pt x="0" y="313370"/>
                  </a:lnTo>
                  <a:close/>
                </a:path>
              </a:pathLst>
            </a:custGeom>
            <a:gradFill rotWithShape="1">
              <a:gsLst>
                <a:gs pos="0">
                  <a:srgbClr val="C6AD6D">
                    <a:alpha val="100000"/>
                  </a:srgbClr>
                </a:gs>
                <a:gs pos="100000">
                  <a:srgbClr val="FFF8E5">
                    <a:alpha val="100000"/>
                  </a:srgbClr>
                </a:gs>
              </a:gsLst>
              <a:lin ang="0"/>
            </a:gradFill>
            <a:ln w="38100" cap="sq">
              <a:gradFill>
                <a:gsLst>
                  <a:gs pos="0">
                    <a:srgbClr val="060401">
                      <a:alpha val="100000"/>
                    </a:srgbClr>
                  </a:gs>
                  <a:gs pos="50000">
                    <a:srgbClr val="FBED90">
                      <a:alpha val="100000"/>
                    </a:srgbClr>
                  </a:gs>
                  <a:gs pos="100000">
                    <a:srgbClr val="060401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3073206" cy="3609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3080"/>
                </a:lnSpc>
              </a:pPr>
              <a:r>
                <a:rPr lang="en-US" sz="2200">
                  <a:solidFill>
                    <a:srgbClr val="060401"/>
                  </a:solidFill>
                  <a:latin typeface="Roboto"/>
                  <a:ea typeface="Roboto"/>
                  <a:cs typeface="Roboto"/>
                  <a:sym typeface="Roboto"/>
                </a:rPr>
                <a:t>PRESENTATION TOPIC:</a:t>
              </a:r>
            </a:p>
            <a:p>
              <a:pPr algn="l">
                <a:lnSpc>
                  <a:spcPts val="3779"/>
                </a:lnSpc>
              </a:pPr>
              <a:r>
                <a:rPr lang="en-US" sz="2699">
                  <a:solidFill>
                    <a:srgbClr val="060401"/>
                  </a:solidFill>
                  <a:latin typeface="Roboto"/>
                  <a:ea typeface="Roboto"/>
                  <a:cs typeface="Roboto"/>
                  <a:sym typeface="Roboto"/>
                </a:rPr>
                <a:t>Innovative Approaches to Complex Midface Reconstruction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98090" y="6642777"/>
            <a:ext cx="11668580" cy="2005440"/>
            <a:chOff x="0" y="0"/>
            <a:chExt cx="3073206" cy="52818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073206" cy="528182"/>
            </a:xfrm>
            <a:custGeom>
              <a:avLst/>
              <a:gdLst/>
              <a:ahLst/>
              <a:cxnLst/>
              <a:rect l="l" t="t" r="r" b="b"/>
              <a:pathLst>
                <a:path w="3073206" h="528182">
                  <a:moveTo>
                    <a:pt x="0" y="0"/>
                  </a:moveTo>
                  <a:lnTo>
                    <a:pt x="3073206" y="0"/>
                  </a:lnTo>
                  <a:lnTo>
                    <a:pt x="3073206" y="528182"/>
                  </a:lnTo>
                  <a:lnTo>
                    <a:pt x="0" y="528182"/>
                  </a:lnTo>
                  <a:close/>
                </a:path>
              </a:pathLst>
            </a:custGeom>
            <a:gradFill rotWithShape="1">
              <a:gsLst>
                <a:gs pos="0">
                  <a:srgbClr val="C6AD6D">
                    <a:alpha val="100000"/>
                  </a:srgbClr>
                </a:gs>
                <a:gs pos="100000">
                  <a:srgbClr val="FFF8E5">
                    <a:alpha val="100000"/>
                  </a:srgbClr>
                </a:gs>
              </a:gsLst>
              <a:lin ang="0"/>
            </a:gradFill>
            <a:ln w="38100" cap="sq">
              <a:gradFill>
                <a:gsLst>
                  <a:gs pos="0">
                    <a:srgbClr val="060401">
                      <a:alpha val="100000"/>
                    </a:srgbClr>
                  </a:gs>
                  <a:gs pos="50000">
                    <a:srgbClr val="FBED90">
                      <a:alpha val="100000"/>
                    </a:srgbClr>
                  </a:gs>
                  <a:gs pos="100000">
                    <a:srgbClr val="060401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3073206" cy="5758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3080"/>
                </a:lnSpc>
              </a:pPr>
              <a:r>
                <a:rPr lang="en-US" sz="2200" dirty="0">
                  <a:solidFill>
                    <a:srgbClr val="060401"/>
                  </a:solidFill>
                  <a:latin typeface="Roboto"/>
                  <a:ea typeface="Roboto"/>
                  <a:cs typeface="Roboto"/>
                  <a:sym typeface="Roboto"/>
                </a:rPr>
                <a:t>SPEAKER HIGHTLIGHTS:</a:t>
              </a:r>
            </a:p>
            <a:p>
              <a:pPr marL="539749" lvl="1" indent="-269875" algn="l">
                <a:lnSpc>
                  <a:spcPts val="3499"/>
                </a:lnSpc>
                <a:buFont typeface="Arial"/>
                <a:buChar char="•"/>
              </a:pPr>
              <a:r>
                <a:rPr lang="en-US" sz="2499" dirty="0">
                  <a:solidFill>
                    <a:srgbClr val="060401"/>
                  </a:solidFill>
                  <a:latin typeface="Roboto"/>
                  <a:ea typeface="Roboto"/>
                  <a:cs typeface="Roboto"/>
                  <a:sym typeface="Roboto"/>
                </a:rPr>
                <a:t>Over 15 years of clinical experience specializing in patient specific implants</a:t>
              </a:r>
            </a:p>
            <a:p>
              <a:pPr marL="539749" lvl="1" indent="-269875" algn="l">
                <a:lnSpc>
                  <a:spcPts val="3499"/>
                </a:lnSpc>
                <a:buFont typeface="Arial"/>
                <a:buChar char="•"/>
              </a:pPr>
              <a:r>
                <a:rPr lang="en-US" sz="2499" dirty="0">
                  <a:solidFill>
                    <a:srgbClr val="060401"/>
                  </a:solidFill>
                  <a:latin typeface="Roboto"/>
                  <a:ea typeface="Roboto"/>
                  <a:cs typeface="Roboto"/>
                  <a:sym typeface="Roboto"/>
                </a:rPr>
                <a:t>Lead researcher on 20+ peer reviewed surgical publication and recipient of outstanding International Faculty Research Award.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28700" y="3149672"/>
            <a:ext cx="3878559" cy="5652843"/>
            <a:chOff x="0" y="0"/>
            <a:chExt cx="1021513" cy="148881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21514" cy="1488815"/>
            </a:xfrm>
            <a:custGeom>
              <a:avLst/>
              <a:gdLst/>
              <a:ahLst/>
              <a:cxnLst/>
              <a:rect l="l" t="t" r="r" b="b"/>
              <a:pathLst>
                <a:path w="1021514" h="1488815">
                  <a:moveTo>
                    <a:pt x="0" y="0"/>
                  </a:moveTo>
                  <a:lnTo>
                    <a:pt x="1021514" y="0"/>
                  </a:lnTo>
                  <a:lnTo>
                    <a:pt x="1021514" y="1488815"/>
                  </a:lnTo>
                  <a:lnTo>
                    <a:pt x="0" y="1488815"/>
                  </a:lnTo>
                  <a:close/>
                </a:path>
              </a:pathLst>
            </a:custGeom>
            <a:ln w="38100" cap="sq">
              <a:gradFill>
                <a:gsLst>
                  <a:gs pos="0">
                    <a:srgbClr val="060401">
                      <a:alpha val="100000"/>
                    </a:srgbClr>
                  </a:gs>
                  <a:gs pos="50000">
                    <a:srgbClr val="FBED90">
                      <a:alpha val="100000"/>
                    </a:srgbClr>
                  </a:gs>
                  <a:gs pos="100000">
                    <a:srgbClr val="060401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1021513" cy="15364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3499"/>
                </a:lnSpc>
              </a:pPr>
              <a:endParaRPr/>
            </a:p>
            <a:p>
              <a:pPr algn="ctr">
                <a:lnSpc>
                  <a:spcPts val="3499"/>
                </a:lnSpc>
              </a:pPr>
              <a:endParaRPr/>
            </a:p>
            <a:p>
              <a:pPr algn="ctr">
                <a:lnSpc>
                  <a:spcPts val="3499"/>
                </a:lnSpc>
              </a:pPr>
              <a:endParaRPr/>
            </a:p>
            <a:p>
              <a:pPr algn="ctr">
                <a:lnSpc>
                  <a:spcPts val="3499"/>
                </a:lnSpc>
              </a:pPr>
              <a:endParaRPr/>
            </a:p>
            <a:p>
              <a:pPr algn="ctr">
                <a:lnSpc>
                  <a:spcPts val="3499"/>
                </a:lnSpc>
              </a:pPr>
              <a:endParaRPr/>
            </a:p>
            <a:p>
              <a:pPr algn="l">
                <a:lnSpc>
                  <a:spcPts val="3499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5998090" y="2350566"/>
            <a:ext cx="11668580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Up Next</a:t>
            </a:r>
          </a:p>
        </p:txBody>
      </p:sp>
      <p:sp>
        <p:nvSpPr>
          <p:cNvPr id="22" name="TextBox 22"/>
          <p:cNvSpPr txBox="1"/>
          <p:nvPr/>
        </p:nvSpPr>
        <p:spPr>
          <a:xfrm rot="-1668265">
            <a:off x="-1395720" y="4027339"/>
            <a:ext cx="19200483" cy="2413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38"/>
              </a:lnSpc>
            </a:pPr>
            <a:r>
              <a:rPr lang="en-US" sz="14098" b="1">
                <a:solidFill>
                  <a:srgbClr val="000000">
                    <a:alpha val="29804"/>
                  </a:srgbClr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DEMO SLIDE</a:t>
            </a:r>
          </a:p>
        </p:txBody>
      </p:sp>
      <p:sp>
        <p:nvSpPr>
          <p:cNvPr id="23" name="Freeform 23"/>
          <p:cNvSpPr/>
          <p:nvPr/>
        </p:nvSpPr>
        <p:spPr>
          <a:xfrm>
            <a:off x="0" y="0"/>
            <a:ext cx="18288000" cy="2113068"/>
          </a:xfrm>
          <a:custGeom>
            <a:avLst/>
            <a:gdLst/>
            <a:ahLst/>
            <a:cxnLst/>
            <a:rect l="l" t="t" r="r" b="b"/>
            <a:pathLst>
              <a:path w="18288000" h="2113068">
                <a:moveTo>
                  <a:pt x="0" y="0"/>
                </a:moveTo>
                <a:lnTo>
                  <a:pt x="18288000" y="0"/>
                </a:lnTo>
                <a:lnTo>
                  <a:pt x="18288000" y="2113068"/>
                </a:lnTo>
                <a:lnTo>
                  <a:pt x="0" y="21130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386827"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6AD6D">
                <a:alpha val="100000"/>
              </a:srgbClr>
            </a:gs>
            <a:gs pos="50000">
              <a:srgbClr val="FFF8E5">
                <a:alpha val="100000"/>
              </a:srgbClr>
            </a:gs>
            <a:gs pos="100000">
              <a:srgbClr val="DECDA1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8426" y="2165397"/>
            <a:ext cx="17588038" cy="7111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57"/>
              </a:lnSpc>
            </a:pPr>
            <a:r>
              <a:rPr lang="en-US" sz="3969" b="1">
                <a:solidFill>
                  <a:srgbClr val="060401"/>
                </a:solidFill>
                <a:latin typeface="Roboto Bold"/>
                <a:ea typeface="Roboto Bold"/>
                <a:cs typeface="Roboto Bold"/>
                <a:sym typeface="Roboto Bold"/>
              </a:rPr>
              <a:t>Financial Disclosure &amp; Clinical Disclaimer</a:t>
            </a:r>
          </a:p>
          <a:p>
            <a:pPr algn="l">
              <a:lnSpc>
                <a:spcPts val="3197"/>
              </a:lnSpc>
            </a:pPr>
            <a:r>
              <a:rPr lang="en-US" sz="2284">
                <a:solidFill>
                  <a:srgbClr val="060401"/>
                </a:solidFill>
                <a:latin typeface="Roboto"/>
                <a:ea typeface="Roboto"/>
                <a:cs typeface="Roboto"/>
                <a:sym typeface="Roboto"/>
              </a:rPr>
              <a:t>    </a:t>
            </a:r>
          </a:p>
          <a:p>
            <a:pPr algn="l">
              <a:lnSpc>
                <a:spcPts val="3197"/>
              </a:lnSpc>
            </a:pPr>
            <a:r>
              <a:rPr lang="en-US" sz="2284">
                <a:solidFill>
                  <a:srgbClr val="060401"/>
                </a:solidFill>
                <a:latin typeface="Roboto"/>
                <a:ea typeface="Roboto"/>
                <a:cs typeface="Roboto"/>
                <a:sym typeface="Roboto"/>
              </a:rPr>
              <a:t>     I _________________________ hereby declare the following:</a:t>
            </a:r>
          </a:p>
          <a:p>
            <a:pPr algn="l">
              <a:lnSpc>
                <a:spcPts val="3197"/>
              </a:lnSpc>
            </a:pPr>
            <a:r>
              <a:rPr lang="en-US" sz="2284">
                <a:solidFill>
                  <a:srgbClr val="060401"/>
                </a:solidFill>
                <a:latin typeface="Roboto"/>
                <a:ea typeface="Roboto"/>
                <a:cs typeface="Roboto"/>
                <a:sym typeface="Roboto"/>
              </a:rPr>
              <a:t>    </a:t>
            </a:r>
            <a:r>
              <a:rPr lang="en-US" sz="2284" b="1">
                <a:solidFill>
                  <a:srgbClr val="060401"/>
                </a:solidFill>
                <a:latin typeface="Roboto Bold"/>
                <a:ea typeface="Roboto Bold"/>
                <a:cs typeface="Roboto Bold"/>
                <a:sym typeface="Roboto Bold"/>
              </a:rPr>
              <a:t> Conflict of Interest</a:t>
            </a:r>
          </a:p>
          <a:p>
            <a:pPr marL="493149" lvl="1" indent="-246575" algn="l">
              <a:lnSpc>
                <a:spcPts val="3197"/>
              </a:lnSpc>
              <a:buFont typeface="Arial"/>
              <a:buChar char="•"/>
            </a:pPr>
            <a:r>
              <a:rPr lang="en-US" sz="2284">
                <a:solidFill>
                  <a:srgbClr val="060401"/>
                </a:solidFill>
                <a:latin typeface="Roboto"/>
                <a:ea typeface="Roboto"/>
                <a:cs typeface="Roboto"/>
                <a:sym typeface="Roboto"/>
              </a:rPr>
              <a:t>I have no financial relationships, commercial affiliations, or conflicts of interest to disclose relative to the materials, products, or surgical devices discussed in this presentation.</a:t>
            </a:r>
          </a:p>
          <a:p>
            <a:pPr algn="l">
              <a:lnSpc>
                <a:spcPts val="3197"/>
              </a:lnSpc>
            </a:pPr>
            <a:endParaRPr lang="en-US" sz="2284">
              <a:solidFill>
                <a:srgbClr val="060401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l">
              <a:lnSpc>
                <a:spcPts val="3197"/>
              </a:lnSpc>
            </a:pPr>
            <a:r>
              <a:rPr lang="en-US" sz="2284" b="1">
                <a:solidFill>
                  <a:srgbClr val="060401"/>
                </a:solidFill>
                <a:latin typeface="Roboto Bold"/>
                <a:ea typeface="Roboto Bold"/>
                <a:cs typeface="Roboto Bold"/>
                <a:sym typeface="Roboto Bold"/>
              </a:rPr>
              <a:t>    Patient Privacy &amp; DPDPA Compliance</a:t>
            </a:r>
          </a:p>
          <a:p>
            <a:pPr marL="493149" lvl="1" indent="-246575" algn="l">
              <a:lnSpc>
                <a:spcPts val="3197"/>
              </a:lnSpc>
              <a:buFont typeface="Arial"/>
              <a:buChar char="•"/>
            </a:pPr>
            <a:r>
              <a:rPr lang="en-US" sz="2284">
                <a:solidFill>
                  <a:srgbClr val="060401"/>
                </a:solidFill>
                <a:latin typeface="Roboto"/>
                <a:ea typeface="Roboto"/>
                <a:cs typeface="Roboto"/>
                <a:sym typeface="Roboto"/>
              </a:rPr>
              <a:t>All clinical photographs, radiographs, and 3D CT scans utilized in this presentation are reproduced with informed patient consent. Patient identities have been completely masked or de-identified. Unauthorized photography or recording is strictly prohibited.</a:t>
            </a:r>
          </a:p>
          <a:p>
            <a:pPr algn="l">
              <a:lnSpc>
                <a:spcPts val="3197"/>
              </a:lnSpc>
            </a:pPr>
            <a:endParaRPr lang="en-US" sz="2284">
              <a:solidFill>
                <a:srgbClr val="060401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l">
              <a:lnSpc>
                <a:spcPts val="3197"/>
              </a:lnSpc>
            </a:pPr>
            <a:r>
              <a:rPr lang="en-US" sz="2284">
                <a:solidFill>
                  <a:srgbClr val="060401"/>
                </a:solidFill>
                <a:latin typeface="Roboto"/>
                <a:ea typeface="Roboto"/>
                <a:cs typeface="Roboto"/>
                <a:sym typeface="Roboto"/>
              </a:rPr>
              <a:t>    </a:t>
            </a:r>
            <a:r>
              <a:rPr lang="en-US" sz="2284" b="1">
                <a:solidFill>
                  <a:srgbClr val="060401"/>
                </a:solidFill>
                <a:latin typeface="Roboto Bold"/>
                <a:ea typeface="Roboto Bold"/>
                <a:cs typeface="Roboto Bold"/>
                <a:sym typeface="Roboto Bold"/>
              </a:rPr>
              <a:t>Medical Education Use Only</a:t>
            </a:r>
          </a:p>
          <a:p>
            <a:pPr marL="493149" lvl="1" indent="-246575" algn="l">
              <a:lnSpc>
                <a:spcPts val="3197"/>
              </a:lnSpc>
              <a:buFont typeface="Arial"/>
              <a:buChar char="•"/>
            </a:pPr>
            <a:r>
              <a:rPr lang="en-US" sz="2284">
                <a:solidFill>
                  <a:srgbClr val="060401"/>
                </a:solidFill>
                <a:latin typeface="Roboto"/>
                <a:ea typeface="Roboto"/>
                <a:cs typeface="Roboto"/>
                <a:sym typeface="Roboto"/>
              </a:rPr>
              <a:t>The surgical techniques and clinical outcomes presented herein are intended strictly for scientific advancement and educational purposes.They do not replace professional clinical judgment.</a:t>
            </a:r>
          </a:p>
          <a:p>
            <a:pPr algn="l">
              <a:lnSpc>
                <a:spcPts val="3197"/>
              </a:lnSpc>
            </a:pPr>
            <a:endParaRPr lang="en-US" sz="2284">
              <a:solidFill>
                <a:srgbClr val="060401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l">
              <a:lnSpc>
                <a:spcPts val="3197"/>
              </a:lnSpc>
            </a:pPr>
            <a:r>
              <a:rPr lang="en-US" sz="2284">
                <a:solidFill>
                  <a:srgbClr val="060401"/>
                </a:solidFill>
                <a:latin typeface="Roboto"/>
                <a:ea typeface="Roboto"/>
                <a:cs typeface="Roboto"/>
                <a:sym typeface="Roboto"/>
              </a:rPr>
              <a:t>     In the event of any violation of patents or copyrights or infringement of individual rights during the course of this presentation, I bear the entire responsibility and there is no liability that rests on the organizers of 50th Annual Conference of AOMSI, 2026. </a:t>
            </a:r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2113068"/>
          </a:xfrm>
          <a:custGeom>
            <a:avLst/>
            <a:gdLst/>
            <a:ahLst/>
            <a:cxnLst/>
            <a:rect l="l" t="t" r="r" b="b"/>
            <a:pathLst>
              <a:path w="18288000" h="2113068">
                <a:moveTo>
                  <a:pt x="0" y="0"/>
                </a:moveTo>
                <a:lnTo>
                  <a:pt x="18288000" y="0"/>
                </a:lnTo>
                <a:lnTo>
                  <a:pt x="18288000" y="2113068"/>
                </a:lnTo>
                <a:lnTo>
                  <a:pt x="0" y="21130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386827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260</Words>
  <Application>Microsoft Office PowerPoint</Application>
  <PresentationFormat>Custom</PresentationFormat>
  <Paragraphs>34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Roboto</vt:lpstr>
      <vt:lpstr>Calibri</vt:lpstr>
      <vt:lpstr>Canva Sans</vt:lpstr>
      <vt:lpstr>Canva Sans Bold</vt:lpstr>
      <vt:lpstr>Roboto Bold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Scientific PPT Template</dc:title>
  <cp:lastModifiedBy>Prachi Jobanputra</cp:lastModifiedBy>
  <cp:revision>2</cp:revision>
  <dcterms:created xsi:type="dcterms:W3CDTF">2006-08-16T00:00:00Z</dcterms:created>
  <dcterms:modified xsi:type="dcterms:W3CDTF">2026-09-16T18:13:07Z</dcterms:modified>
  <dc:identifier>DAHU_oIpq5I</dc:identifier>
</cp:coreProperties>
</file>